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DM Sans Semi Bold" pitchFamily="2" charset="77"/>
      <p:regular r:id="rId11"/>
    </p:embeddedFont>
    <p:embeddedFont>
      <p:font typeface="Inter Medium" panose="02000503000000020004" pitchFamily="2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107" d="100"/>
          <a:sy n="107" d="100"/>
        </p:scale>
        <p:origin x="45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07407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23801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Wildfires and Washington Air Quality: The 2015 Crisis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99573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Wildfires significantly impacted Washington's air quality in 2015.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613791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This presentation explores the crisis and its effects on Washingtonians.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793790" y="5611654"/>
            <a:ext cx="362903" cy="362903"/>
          </a:xfrm>
          <a:prstGeom prst="roundRect">
            <a:avLst>
              <a:gd name="adj" fmla="val 25194296"/>
            </a:avLst>
          </a:prstGeom>
          <a:solidFill>
            <a:srgbClr val="680143"/>
          </a:solidFill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895469" y="5744289"/>
            <a:ext cx="159425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DM</a:t>
            </a:r>
            <a:endParaRPr lang="en-US" sz="750" dirty="0"/>
          </a:p>
        </p:txBody>
      </p:sp>
      <p:sp>
        <p:nvSpPr>
          <p:cNvPr id="8" name="Text 5"/>
          <p:cNvSpPr/>
          <p:nvPr/>
        </p:nvSpPr>
        <p:spPr>
          <a:xfrm>
            <a:off x="1270040" y="5594747"/>
            <a:ext cx="2432685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464646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by David Melesse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517928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Why Should Washingtonians Care? Health Impacts of PM2.5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3984427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4778216"/>
            <a:ext cx="229195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Respiratory Issues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80190" y="5622965"/>
            <a:ext cx="22919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PM2.5 can cause asthma and bronchitis.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12304" y="3984427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912304" y="4778216"/>
            <a:ext cx="229207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Cardiovascular Problems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8912304" y="5622965"/>
            <a:ext cx="229207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Increases risk of heart attacks and strokes.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44538" y="3984427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44538" y="4778216"/>
            <a:ext cx="229195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Vulnerable Groups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1544538" y="5622965"/>
            <a:ext cx="22919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Children and elderly are most at risk.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A183F23-EB80-93FE-D636-83625464032F}"/>
              </a:ext>
            </a:extLst>
          </p:cNvPr>
          <p:cNvSpPr/>
          <p:nvPr/>
        </p:nvSpPr>
        <p:spPr>
          <a:xfrm>
            <a:off x="12860977" y="7766462"/>
            <a:ext cx="1769423" cy="46313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3038"/>
            <a:ext cx="14630400" cy="237922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6155" y="3198852"/>
            <a:ext cx="12643247" cy="5948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650"/>
              </a:lnSpc>
              <a:buNone/>
            </a:pPr>
            <a:r>
              <a:rPr lang="en-US" sz="370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Wildfire Season 2015: A Defining Moment for Air Quality</a:t>
            </a:r>
            <a:endParaRPr lang="en-US" sz="3700" dirty="0"/>
          </a:p>
        </p:txBody>
      </p:sp>
      <p:sp>
        <p:nvSpPr>
          <p:cNvPr id="4" name="Shape 1"/>
          <p:cNvSpPr/>
          <p:nvPr/>
        </p:nvSpPr>
        <p:spPr>
          <a:xfrm>
            <a:off x="7303770" y="4079200"/>
            <a:ext cx="22860" cy="3330773"/>
          </a:xfrm>
          <a:prstGeom prst="roundRect">
            <a:avLst>
              <a:gd name="adj" fmla="val 124898"/>
            </a:avLst>
          </a:prstGeom>
          <a:solidFill>
            <a:srgbClr val="D8D4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6457771" y="4495919"/>
            <a:ext cx="666155" cy="22860"/>
          </a:xfrm>
          <a:prstGeom prst="roundRect">
            <a:avLst>
              <a:gd name="adj" fmla="val 124898"/>
            </a:avLst>
          </a:prstGeom>
          <a:solidFill>
            <a:srgbClr val="D8D4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7101066" y="4293275"/>
            <a:ext cx="428268" cy="428268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7265491" y="4364593"/>
            <a:ext cx="99417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1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3716298" y="4269462"/>
            <a:ext cx="2552105" cy="2972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300"/>
              </a:lnSpc>
              <a:buNone/>
            </a:pPr>
            <a:r>
              <a:rPr lang="en-US" sz="185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Record-Breaking Fires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666155" y="4680942"/>
            <a:ext cx="5602248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350"/>
              </a:lnSpc>
              <a:buNone/>
            </a:pPr>
            <a:r>
              <a:rPr lang="en-US" sz="14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Unprecedented number of acres burned.</a:t>
            </a:r>
            <a:endParaRPr lang="en-US" sz="1450" dirty="0"/>
          </a:p>
        </p:txBody>
      </p:sp>
      <p:sp>
        <p:nvSpPr>
          <p:cNvPr id="10" name="Shape 7"/>
          <p:cNvSpPr/>
          <p:nvPr/>
        </p:nvSpPr>
        <p:spPr>
          <a:xfrm>
            <a:off x="7506474" y="5447467"/>
            <a:ext cx="666155" cy="22860"/>
          </a:xfrm>
          <a:prstGeom prst="roundRect">
            <a:avLst>
              <a:gd name="adj" fmla="val 124898"/>
            </a:avLst>
          </a:prstGeom>
          <a:solidFill>
            <a:srgbClr val="D8D4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8"/>
          <p:cNvSpPr/>
          <p:nvPr/>
        </p:nvSpPr>
        <p:spPr>
          <a:xfrm>
            <a:off x="7101066" y="5244822"/>
            <a:ext cx="428268" cy="428268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7232749" y="5316141"/>
            <a:ext cx="164783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2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8361998" y="5221010"/>
            <a:ext cx="2507575" cy="2972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Statewide Emergency</a:t>
            </a:r>
            <a:endParaRPr lang="en-US" sz="1850" dirty="0"/>
          </a:p>
        </p:txBody>
      </p:sp>
      <p:sp>
        <p:nvSpPr>
          <p:cNvPr id="14" name="Text 11"/>
          <p:cNvSpPr/>
          <p:nvPr/>
        </p:nvSpPr>
        <p:spPr>
          <a:xfrm>
            <a:off x="8361998" y="5632490"/>
            <a:ext cx="5602248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Declared due to hazardous air quality.</a:t>
            </a:r>
            <a:endParaRPr lang="en-US" sz="1450" dirty="0"/>
          </a:p>
        </p:txBody>
      </p:sp>
      <p:sp>
        <p:nvSpPr>
          <p:cNvPr id="15" name="Shape 12"/>
          <p:cNvSpPr/>
          <p:nvPr/>
        </p:nvSpPr>
        <p:spPr>
          <a:xfrm>
            <a:off x="6457771" y="6303883"/>
            <a:ext cx="666155" cy="22860"/>
          </a:xfrm>
          <a:prstGeom prst="roundRect">
            <a:avLst>
              <a:gd name="adj" fmla="val 124898"/>
            </a:avLst>
          </a:prstGeom>
          <a:solidFill>
            <a:srgbClr val="D8D4D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3"/>
          <p:cNvSpPr/>
          <p:nvPr/>
        </p:nvSpPr>
        <p:spPr>
          <a:xfrm>
            <a:off x="7101066" y="6101239"/>
            <a:ext cx="428268" cy="428268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4"/>
          <p:cNvSpPr/>
          <p:nvPr/>
        </p:nvSpPr>
        <p:spPr>
          <a:xfrm>
            <a:off x="7229654" y="6172557"/>
            <a:ext cx="170974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3</a:t>
            </a:r>
            <a:endParaRPr lang="en-US" sz="2200" dirty="0"/>
          </a:p>
        </p:txBody>
      </p:sp>
      <p:sp>
        <p:nvSpPr>
          <p:cNvPr id="18" name="Text 15"/>
          <p:cNvSpPr/>
          <p:nvPr/>
        </p:nvSpPr>
        <p:spPr>
          <a:xfrm>
            <a:off x="3889177" y="6077426"/>
            <a:ext cx="2379226" cy="2972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300"/>
              </a:lnSpc>
              <a:buNone/>
            </a:pPr>
            <a:r>
              <a:rPr lang="en-US" sz="185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Health Alerts</a:t>
            </a:r>
            <a:endParaRPr lang="en-US" sz="1850" dirty="0"/>
          </a:p>
        </p:txBody>
      </p:sp>
      <p:sp>
        <p:nvSpPr>
          <p:cNvPr id="19" name="Text 16"/>
          <p:cNvSpPr/>
          <p:nvPr/>
        </p:nvSpPr>
        <p:spPr>
          <a:xfrm>
            <a:off x="666155" y="6488906"/>
            <a:ext cx="5602248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350"/>
              </a:lnSpc>
              <a:buNone/>
            </a:pPr>
            <a:r>
              <a:rPr lang="en-US" sz="14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Issued for vulnerable populations across WA.</a:t>
            </a:r>
            <a:endParaRPr lang="en-US" sz="145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9467661-79E6-B80E-20E3-8EC56FD10487}"/>
              </a:ext>
            </a:extLst>
          </p:cNvPr>
          <p:cNvSpPr/>
          <p:nvPr/>
        </p:nvSpPr>
        <p:spPr>
          <a:xfrm>
            <a:off x="12860977" y="7766462"/>
            <a:ext cx="1769423" cy="46313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66962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Understanding PM2.5: What It Is and Why It's Harmful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35149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Tiny Particles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93264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PM2.5 are particulate matter 2.5 micrometers or less in diameter.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435149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Inhalation Risk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93264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Easily inhaled deep into the lungs, causing damage.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435149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Source Variety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93264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Comes from combustion, industry, and wildfires.</a:t>
            </a:r>
            <a:endParaRPr lang="en-US" sz="17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A201E72-417E-3688-7E05-3FB30DDF0ADE}"/>
              </a:ext>
            </a:extLst>
          </p:cNvPr>
          <p:cNvSpPr/>
          <p:nvPr/>
        </p:nvSpPr>
        <p:spPr>
          <a:xfrm>
            <a:off x="12860977" y="7618021"/>
            <a:ext cx="1769423" cy="46313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DB0DC75-4C09-2B27-FFC7-FCDF4015908A}"/>
              </a:ext>
            </a:extLst>
          </p:cNvPr>
          <p:cNvSpPr/>
          <p:nvPr/>
        </p:nvSpPr>
        <p:spPr>
          <a:xfrm>
            <a:off x="12860977" y="7755784"/>
            <a:ext cx="1769423" cy="46313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3261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The Link: Wildfires as a Major Source of PM2.5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84548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6476048" y="3930491"/>
            <a:ext cx="11846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38454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Smoke Composition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4335899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Wildfire smoke is full of PM2.5.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384548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10328791" y="3930491"/>
            <a:ext cx="19633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38454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Vast Coverage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4335899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Fires release PM2.5 across large areas.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54366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6433423" y="5628680"/>
            <a:ext cx="203835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5436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Prolonged Exposure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603408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Smoke events last for days or weeks.</a:t>
            </a:r>
            <a:endParaRPr lang="en-US" sz="175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FEC859F-3194-8FFE-D010-12033FF5F4CC}"/>
              </a:ext>
            </a:extLst>
          </p:cNvPr>
          <p:cNvSpPr/>
          <p:nvPr/>
        </p:nvSpPr>
        <p:spPr>
          <a:xfrm>
            <a:off x="12860977" y="7766462"/>
            <a:ext cx="1769423" cy="46313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9363" y="735925"/>
            <a:ext cx="12727662" cy="5530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350"/>
              </a:lnSpc>
              <a:buNone/>
            </a:pPr>
            <a:r>
              <a:rPr lang="en-US" sz="34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Visualizing the Data: Comparing Air Quality Before and After</a:t>
            </a:r>
            <a:endParaRPr lang="en-US" sz="3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363" y="1642824"/>
            <a:ext cx="10447973" cy="585085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E05D4BA-6C11-B75A-3AD2-A223E193A872}"/>
              </a:ext>
            </a:extLst>
          </p:cNvPr>
          <p:cNvSpPr/>
          <p:nvPr/>
        </p:nvSpPr>
        <p:spPr>
          <a:xfrm>
            <a:off x="12860977" y="7766462"/>
            <a:ext cx="1769423" cy="46313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0093" y="757595"/>
            <a:ext cx="7663815" cy="13218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200"/>
              </a:lnSpc>
              <a:buNone/>
            </a:pPr>
            <a:r>
              <a:rPr lang="en-US" sz="41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Simple Steps: Preventing Wildfires and Reducing Risks</a:t>
            </a:r>
            <a:endParaRPr lang="en-US" sz="41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0093" y="2396609"/>
            <a:ext cx="1057394" cy="126884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14669" y="2608064"/>
            <a:ext cx="2643426" cy="330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Be Careful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2114669" y="3065264"/>
            <a:ext cx="6289238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Use care with matches and campfires.</a:t>
            </a:r>
            <a:endParaRPr lang="en-US" sz="16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0093" y="3665458"/>
            <a:ext cx="1057394" cy="126884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14669" y="3876913"/>
            <a:ext cx="2643426" cy="330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Clear Brush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2114669" y="4334113"/>
            <a:ext cx="6289238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Create defensible space around homes.</a:t>
            </a:r>
            <a:endParaRPr lang="en-US" sz="16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0093" y="4934307"/>
            <a:ext cx="1057394" cy="126884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114669" y="5145762"/>
            <a:ext cx="2643426" cy="330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Stay Informed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2114669" y="5602962"/>
            <a:ext cx="6289238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Check fire weather forecasts.</a:t>
            </a:r>
            <a:endParaRPr lang="en-US" sz="16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0093" y="6203156"/>
            <a:ext cx="1057394" cy="1268849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2114669" y="6414611"/>
            <a:ext cx="2643426" cy="330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Report Fires</a:t>
            </a:r>
            <a:endParaRPr lang="en-US" sz="2050" dirty="0"/>
          </a:p>
        </p:txBody>
      </p:sp>
      <p:sp>
        <p:nvSpPr>
          <p:cNvPr id="15" name="Text 8"/>
          <p:cNvSpPr/>
          <p:nvPr/>
        </p:nvSpPr>
        <p:spPr>
          <a:xfrm>
            <a:off x="2114669" y="6871811"/>
            <a:ext cx="6289238" cy="338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Report any unattended flames immediately.</a:t>
            </a:r>
            <a:endParaRPr lang="en-US" sz="16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62050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Call to Action: Protecting Our Air, Protecting Ourselves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8348" y="3033236"/>
            <a:ext cx="2152055" cy="13069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005024" y="3621881"/>
            <a:ext cx="98703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5357217" y="32600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Community Action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57217" y="3750469"/>
            <a:ext cx="350281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Support local prevention efforts.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7077" y="4353282"/>
            <a:ext cx="8592860" cy="15240"/>
          </a:xfrm>
          <a:prstGeom prst="roundRect">
            <a:avLst>
              <a:gd name="adj" fmla="val 223256"/>
            </a:avLst>
          </a:prstGeom>
          <a:solidFill>
            <a:srgbClr val="D8D4D4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2381" y="4396859"/>
            <a:ext cx="4304109" cy="130694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72520" y="4823579"/>
            <a:ext cx="163592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6433304" y="4623673"/>
            <a:ext cx="33157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Individual Responsibility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33304" y="5114092"/>
            <a:ext cx="331577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Be cautious to prevent fires.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3164" y="5716905"/>
            <a:ext cx="7516773" cy="15240"/>
          </a:xfrm>
          <a:prstGeom prst="roundRect">
            <a:avLst>
              <a:gd name="adj" fmla="val 223256"/>
            </a:avLst>
          </a:prstGeom>
          <a:solidFill>
            <a:srgbClr val="D8D4D4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294" y="5760482"/>
            <a:ext cx="6456164" cy="130694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69425" y="6187202"/>
            <a:ext cx="169783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7509272" y="598729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Stay Vigilant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09272" y="6477714"/>
            <a:ext cx="287452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Monitor air quality reports.</a:t>
            </a:r>
            <a:endParaRPr lang="en-US" sz="175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61E0890-6556-7EF7-8109-0D17AC72117D}"/>
              </a:ext>
            </a:extLst>
          </p:cNvPr>
          <p:cNvSpPr/>
          <p:nvPr/>
        </p:nvSpPr>
        <p:spPr>
          <a:xfrm>
            <a:off x="12860977" y="7766462"/>
            <a:ext cx="1769423" cy="46313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290</Words>
  <Application>Microsoft Macintosh PowerPoint</Application>
  <PresentationFormat>Custom</PresentationFormat>
  <Paragraphs>67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Inter Medium</vt:lpstr>
      <vt:lpstr>Arial</vt:lpstr>
      <vt:lpstr>DM Sans Semi Bold</vt:lpstr>
      <vt:lpstr>Inter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David Melesse</cp:lastModifiedBy>
  <cp:revision>2</cp:revision>
  <dcterms:created xsi:type="dcterms:W3CDTF">2025-02-14T01:36:23Z</dcterms:created>
  <dcterms:modified xsi:type="dcterms:W3CDTF">2025-02-14T01:47:02Z</dcterms:modified>
</cp:coreProperties>
</file>